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2" r:id="rId2"/>
  </p:sldMasterIdLst>
  <p:handoutMasterIdLst>
    <p:handoutMasterId r:id="rId13"/>
  </p:handoutMasterIdLst>
  <p:sldIdLst>
    <p:sldId id="256" r:id="rId3"/>
    <p:sldId id="272" r:id="rId4"/>
    <p:sldId id="271" r:id="rId5"/>
    <p:sldId id="258" r:id="rId6"/>
    <p:sldId id="265" r:id="rId7"/>
    <p:sldId id="266" r:id="rId8"/>
    <p:sldId id="269" r:id="rId9"/>
    <p:sldId id="267" r:id="rId10"/>
    <p:sldId id="274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2D2"/>
    <a:srgbClr val="8D5DC7"/>
    <a:srgbClr val="583089"/>
    <a:srgbClr val="E9E0F4"/>
    <a:srgbClr val="AA88D4"/>
    <a:srgbClr val="EB9743"/>
    <a:srgbClr val="CD5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6FF9A5-3883-4B44-AB84-6755ECE2FB7A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125ABF-8C86-4185-9FC6-605922D2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5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S_Ba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2475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830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D5D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9BF0-AF0D-43C3-8E4C-CB01C74C529F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6D14-971C-4716-A0DB-B327988C4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WS logo revers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6205538"/>
            <a:ext cx="190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1945-AB91-451B-A642-883315F92E1E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B745-B09E-4F6E-B41D-82FED9AA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S_Ba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2475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8308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D5DC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6AEE-FAE6-4F00-B4F0-FA20397993ED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87A6-DA5D-4951-A2D6-EEB5A1A6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s ba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3"/>
            <a:ext cx="717550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WS logo revers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6205538"/>
            <a:ext cx="190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30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83089"/>
              </a:buClr>
              <a:defRPr/>
            </a:lvl1pPr>
            <a:lvl2pPr>
              <a:buClr>
                <a:srgbClr val="583089"/>
              </a:buClr>
              <a:defRPr/>
            </a:lvl2pPr>
            <a:lvl3pPr>
              <a:buClr>
                <a:srgbClr val="583089"/>
              </a:buClr>
              <a:defRPr/>
            </a:lvl3pPr>
            <a:lvl4pPr>
              <a:buClr>
                <a:srgbClr val="583089"/>
              </a:buClr>
              <a:defRPr/>
            </a:lvl4pPr>
            <a:lvl5pPr>
              <a:buClr>
                <a:srgbClr val="583089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CE3C-19ED-4A7F-8099-87BEDF2D190A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908E-9A50-4E21-940C-9B367F6D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ws ba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43063"/>
            <a:ext cx="142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WWS logo revers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6205538"/>
            <a:ext cx="190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30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83089"/>
              </a:buClr>
              <a:defRPr sz="2800"/>
            </a:lvl1pPr>
            <a:lvl2pPr>
              <a:buClr>
                <a:srgbClr val="583089"/>
              </a:buClr>
              <a:defRPr sz="2400"/>
            </a:lvl2pPr>
            <a:lvl3pPr>
              <a:buClr>
                <a:srgbClr val="583089"/>
              </a:buClr>
              <a:defRPr sz="2000"/>
            </a:lvl3pPr>
            <a:lvl4pPr>
              <a:buClr>
                <a:srgbClr val="583089"/>
              </a:buClr>
              <a:defRPr sz="1800"/>
            </a:lvl4pPr>
            <a:lvl5pPr>
              <a:buClr>
                <a:srgbClr val="58308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83089"/>
              </a:buClr>
              <a:defRPr sz="2800"/>
            </a:lvl1pPr>
            <a:lvl2pPr>
              <a:buClr>
                <a:srgbClr val="583089"/>
              </a:buClr>
              <a:defRPr sz="2400"/>
            </a:lvl2pPr>
            <a:lvl3pPr>
              <a:buClr>
                <a:srgbClr val="583089"/>
              </a:buClr>
              <a:defRPr sz="2000"/>
            </a:lvl3pPr>
            <a:lvl4pPr>
              <a:buClr>
                <a:srgbClr val="583089"/>
              </a:buClr>
              <a:defRPr sz="1800"/>
            </a:lvl4pPr>
            <a:lvl5pPr>
              <a:buClr>
                <a:srgbClr val="58308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A63D-5E75-4145-866A-4508FA207969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ED1E-0EBC-4E38-A858-20A26994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WS logo revers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6205538"/>
            <a:ext cx="190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0506-7B1D-4BEA-A147-D80ACBF07AC0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11B8-A469-4D87-817B-0C527577D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S_Ba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2475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830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D5D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123A-20C6-47E6-89D6-40382D15C951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C451-1EF7-4560-99A6-7DF8C490B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S_Ba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2475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065"/>
            <a:ext cx="7772400" cy="136207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t"/>
          <a:lstStyle>
            <a:lvl1pPr algn="l">
              <a:defRPr sz="4000" b="1" cap="all">
                <a:solidFill>
                  <a:srgbClr val="583089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987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D5DC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ws ba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3"/>
            <a:ext cx="717550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WS logo revers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6205538"/>
            <a:ext cx="190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30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83089"/>
              </a:buClr>
              <a:defRPr/>
            </a:lvl1pPr>
            <a:lvl2pPr>
              <a:buClr>
                <a:srgbClr val="583089"/>
              </a:buClr>
              <a:defRPr/>
            </a:lvl2pPr>
            <a:lvl3pPr>
              <a:buClr>
                <a:srgbClr val="583089"/>
              </a:buClr>
              <a:defRPr/>
            </a:lvl3pPr>
            <a:lvl4pPr>
              <a:buClr>
                <a:srgbClr val="583089"/>
              </a:buClr>
              <a:defRPr/>
            </a:lvl4pPr>
            <a:lvl5pPr>
              <a:buClr>
                <a:srgbClr val="583089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AE20-C03D-4B51-A0AC-1685351E49B7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3258-3272-4C45-AF52-2A0DF57B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ws ba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43063"/>
            <a:ext cx="142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WS logo revers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6205538"/>
            <a:ext cx="190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30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DC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83089"/>
              </a:buClr>
              <a:defRPr sz="2400"/>
            </a:lvl1pPr>
            <a:lvl2pPr>
              <a:buClr>
                <a:srgbClr val="583089"/>
              </a:buClr>
              <a:defRPr sz="2000"/>
            </a:lvl2pPr>
            <a:lvl3pPr>
              <a:buClr>
                <a:srgbClr val="583089"/>
              </a:buClr>
              <a:defRPr sz="1800"/>
            </a:lvl3pPr>
            <a:lvl4pPr>
              <a:buClr>
                <a:srgbClr val="583089"/>
              </a:buClr>
              <a:defRPr sz="1600"/>
            </a:lvl4pPr>
            <a:lvl5pPr>
              <a:buClr>
                <a:srgbClr val="58308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DC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83089"/>
              </a:buClr>
              <a:defRPr sz="2400"/>
            </a:lvl1pPr>
            <a:lvl2pPr>
              <a:buClr>
                <a:srgbClr val="583089"/>
              </a:buClr>
              <a:defRPr sz="2000"/>
            </a:lvl2pPr>
            <a:lvl3pPr>
              <a:buClr>
                <a:srgbClr val="583089"/>
              </a:buClr>
              <a:defRPr sz="1800"/>
            </a:lvl3pPr>
            <a:lvl4pPr>
              <a:buClr>
                <a:srgbClr val="583089"/>
              </a:buClr>
              <a:defRPr sz="1600"/>
            </a:lvl4pPr>
            <a:lvl5pPr>
              <a:buClr>
                <a:srgbClr val="58308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8A04-2F88-41E1-AADC-A2BB527DD6DE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8146-4DA0-4E2F-8F59-668D4E70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EC3282-6D6F-4C55-9314-011475654224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24C0C9-189B-44A0-B1AD-E9CEEA875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E6E2D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E94875-3DA8-4323-B06A-8475674BB81B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924BE-8B49-478D-9CAD-18FC75E0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n-US" dirty="0" smtClean="0"/>
              <a:t>Australasian Evaluation Society Conference 2011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584176"/>
          </a:xfrm>
        </p:spPr>
        <p:txBody>
          <a:bodyPr/>
          <a:lstStyle/>
          <a:p>
            <a:r>
              <a:rPr lang="en-US" i="1" dirty="0" smtClean="0"/>
              <a:t>Influencing best practice in Aboriginal programs through strengths based evaluation approaches.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Margaret Scott, Senior Consultant </a:t>
            </a:r>
          </a:p>
          <a:p>
            <a:r>
              <a:rPr lang="en-US" sz="2400" b="1" dirty="0" err="1" smtClean="0"/>
              <a:t>WestWood</a:t>
            </a:r>
            <a:r>
              <a:rPr lang="en-US" sz="2400" b="1" dirty="0" smtClean="0"/>
              <a:t> Spice, Sydney</a:t>
            </a:r>
          </a:p>
          <a:p>
            <a:r>
              <a:rPr lang="en-US" sz="2400" dirty="0" smtClean="0"/>
              <a:t>margaretscott@westwoodspice.com.au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Quality Aboriginal community based programs and services are models of best practice for the whole community.</a:t>
            </a:r>
          </a:p>
          <a:p>
            <a:r>
              <a:rPr lang="en-AU" dirty="0" smtClean="0"/>
              <a:t>Current opportunities with focus on Closing the Gap</a:t>
            </a:r>
          </a:p>
          <a:p>
            <a:r>
              <a:rPr lang="en-AU" dirty="0" smtClean="0"/>
              <a:t>Need for ongoing </a:t>
            </a:r>
            <a:r>
              <a:rPr lang="en-AU" smtClean="0"/>
              <a:t>capacity building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Need to build evidence base </a:t>
            </a:r>
          </a:p>
          <a:p>
            <a:r>
              <a:rPr lang="en-AU" dirty="0" smtClean="0"/>
              <a:t>Need to capture successes</a:t>
            </a:r>
          </a:p>
          <a:p>
            <a:r>
              <a:rPr lang="en-AU" dirty="0" smtClean="0"/>
              <a:t>Need to build capacity</a:t>
            </a:r>
          </a:p>
          <a:p>
            <a:r>
              <a:rPr lang="en-AU" dirty="0" smtClean="0"/>
              <a:t>Need to influence service managers, non-Aboriginal workers, funders and policy makers and community</a:t>
            </a:r>
          </a:p>
          <a:p>
            <a:r>
              <a:rPr lang="en-AU" dirty="0" smtClean="0"/>
              <a:t>Need for appropriate approaches to legitimise Aboriginal ways of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Services and programs </a:t>
            </a:r>
          </a:p>
          <a:p>
            <a:r>
              <a:rPr lang="en-AU" dirty="0" smtClean="0"/>
              <a:t>Settings - mainstream &amp; Aboriginal community controlled</a:t>
            </a:r>
          </a:p>
          <a:p>
            <a:r>
              <a:rPr lang="en-AU" dirty="0" smtClean="0"/>
              <a:t>Partnerships between services - variable</a:t>
            </a:r>
          </a:p>
          <a:p>
            <a:r>
              <a:rPr lang="en-AU" dirty="0" smtClean="0"/>
              <a:t>Different ways of working needed</a:t>
            </a:r>
          </a:p>
          <a:p>
            <a:r>
              <a:rPr lang="en-AU" dirty="0" smtClean="0"/>
              <a:t>Mismatch with mainstream protocols, frameworks, indicators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81128"/>
          </a:xfrm>
        </p:spPr>
        <p:txBody>
          <a:bodyPr/>
          <a:lstStyle/>
          <a:p>
            <a:r>
              <a:rPr lang="en-US" sz="2800" dirty="0" smtClean="0"/>
              <a:t>MRAMSA Review of mental health and social and emotional well-being services. </a:t>
            </a:r>
          </a:p>
          <a:p>
            <a:r>
              <a:rPr lang="en-US" sz="2800" dirty="0" smtClean="0"/>
              <a:t>Capacity building review of NSW aboriginal Sexual Health Worker Network</a:t>
            </a:r>
          </a:p>
          <a:p>
            <a:r>
              <a:rPr lang="en-US" sz="2800" dirty="0" smtClean="0"/>
              <a:t>Review of SSWAHS Aboriginal Chronic Disease Program.</a:t>
            </a:r>
          </a:p>
          <a:p>
            <a:r>
              <a:rPr lang="en-US" sz="2800" dirty="0" smtClean="0"/>
              <a:t>Evaluation of Aboriginal Legal Access Program</a:t>
            </a:r>
          </a:p>
          <a:p>
            <a:r>
              <a:rPr lang="en-US" sz="2800" dirty="0" smtClean="0"/>
              <a:t>Evaluation of </a:t>
            </a:r>
            <a:r>
              <a:rPr lang="en-US" sz="2800" dirty="0" err="1" smtClean="0"/>
              <a:t>Walgan</a:t>
            </a:r>
            <a:r>
              <a:rPr lang="en-US" sz="2800" dirty="0" smtClean="0"/>
              <a:t> </a:t>
            </a:r>
            <a:r>
              <a:rPr lang="en-US" sz="2800" dirty="0" err="1" smtClean="0"/>
              <a:t>Tilly</a:t>
            </a:r>
            <a:r>
              <a:rPr lang="en-US" sz="2800" dirty="0" smtClean="0"/>
              <a:t> – Aboriginal Chronic Disease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Aboriginal workers – the vital links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smtClean="0"/>
              <a:t>Ways of working</a:t>
            </a:r>
          </a:p>
          <a:p>
            <a:pPr lvl="1"/>
            <a:r>
              <a:rPr lang="en-US" dirty="0" smtClean="0"/>
              <a:t>community engagement, outreach, informal/indirect, cultural/community protocols</a:t>
            </a:r>
          </a:p>
          <a:p>
            <a:r>
              <a:rPr lang="en-US" dirty="0" smtClean="0"/>
              <a:t>Cultural &amp; community knowledge </a:t>
            </a:r>
          </a:p>
          <a:p>
            <a:r>
              <a:rPr lang="en-US" dirty="0" smtClean="0"/>
              <a:t>Conduits to services, advocates for community</a:t>
            </a:r>
          </a:p>
          <a:p>
            <a:r>
              <a:rPr lang="en-US" dirty="0" smtClean="0"/>
              <a:t>Multiple roles, community expectations</a:t>
            </a:r>
          </a:p>
          <a:p>
            <a:r>
              <a:rPr lang="en-US" dirty="0" smtClean="0"/>
              <a:t>Racism &amp; discrimination</a:t>
            </a:r>
          </a:p>
          <a:p>
            <a:r>
              <a:rPr lang="en-US" dirty="0" smtClean="0"/>
              <a:t>Personal &amp; community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AU" dirty="0" smtClean="0"/>
              <a:t>Evaluation challenges/opportunities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Lack of program/service planning/logic</a:t>
            </a:r>
          </a:p>
          <a:p>
            <a:r>
              <a:rPr lang="en-AU" dirty="0" smtClean="0"/>
              <a:t>Variable quality &amp; approaches</a:t>
            </a:r>
          </a:p>
          <a:p>
            <a:r>
              <a:rPr lang="en-AU" dirty="0" smtClean="0"/>
              <a:t>Poor data collection systems</a:t>
            </a:r>
          </a:p>
          <a:p>
            <a:r>
              <a:rPr lang="en-AU" dirty="0" smtClean="0"/>
              <a:t>Inconsistent roles</a:t>
            </a:r>
          </a:p>
          <a:p>
            <a:r>
              <a:rPr lang="en-AU" dirty="0" smtClean="0"/>
              <a:t>Workforce capacity &amp; experience variable</a:t>
            </a:r>
          </a:p>
          <a:p>
            <a:r>
              <a:rPr lang="en-AU" dirty="0" smtClean="0"/>
              <a:t>Need appropriate indicators, meaningful data</a:t>
            </a:r>
          </a:p>
          <a:p>
            <a:r>
              <a:rPr lang="en-AU" dirty="0" smtClean="0"/>
              <a:t>Navigating sensitivities &amp; politics</a:t>
            </a:r>
          </a:p>
          <a:p>
            <a:r>
              <a:rPr lang="en-AU" dirty="0" smtClean="0"/>
              <a:t>Relationship building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Flexible, tailored to purpose – mixed methods</a:t>
            </a:r>
          </a:p>
          <a:p>
            <a:r>
              <a:rPr lang="en-AU" sz="2800" dirty="0" smtClean="0"/>
              <a:t>Strengths based – appreciative focus</a:t>
            </a:r>
          </a:p>
          <a:p>
            <a:r>
              <a:rPr lang="en-AU" sz="2800" dirty="0" smtClean="0"/>
              <a:t>Consultative, participatory </a:t>
            </a:r>
          </a:p>
          <a:p>
            <a:r>
              <a:rPr lang="en-AU" sz="2800" dirty="0" smtClean="0"/>
              <a:t>Capacity building</a:t>
            </a:r>
          </a:p>
          <a:p>
            <a:r>
              <a:rPr lang="en-AU" sz="2800" dirty="0" smtClean="0"/>
              <a:t>Cultural considerations</a:t>
            </a:r>
          </a:p>
          <a:p>
            <a:r>
              <a:rPr lang="en-AU" sz="2800" dirty="0" smtClean="0"/>
              <a:t>Strong scoping, attention to framing questions</a:t>
            </a:r>
          </a:p>
          <a:p>
            <a:r>
              <a:rPr lang="en-AU" sz="2800" dirty="0" smtClean="0"/>
              <a:t>Attention to outcomes as well as process</a:t>
            </a:r>
          </a:p>
          <a:p>
            <a:r>
              <a:rPr lang="en-AU" sz="2800" dirty="0" smtClean="0"/>
              <a:t>Settings/informal conversations – “yarn-ups” </a:t>
            </a:r>
          </a:p>
          <a:p>
            <a:r>
              <a:rPr lang="en-AU" sz="2800" dirty="0" smtClean="0"/>
              <a:t>Feedback &amp; checking findings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Levels of influence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Workers</a:t>
            </a:r>
          </a:p>
          <a:p>
            <a:r>
              <a:rPr lang="en-AU" dirty="0" smtClean="0"/>
              <a:t>Non-Aboriginal workers</a:t>
            </a:r>
          </a:p>
          <a:p>
            <a:r>
              <a:rPr lang="en-AU" dirty="0" smtClean="0"/>
              <a:t>Managers</a:t>
            </a:r>
          </a:p>
          <a:p>
            <a:r>
              <a:rPr lang="en-AU" dirty="0" smtClean="0"/>
              <a:t>Funders, policy makers</a:t>
            </a:r>
          </a:p>
          <a:p>
            <a:r>
              <a:rPr lang="en-AU" dirty="0" smtClean="0"/>
              <a:t>Other service providers</a:t>
            </a:r>
          </a:p>
          <a:p>
            <a:r>
              <a:rPr lang="en-AU" dirty="0" smtClean="0"/>
              <a:t>Community members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Overall comments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/>
          <a:lstStyle/>
          <a:p>
            <a:r>
              <a:rPr lang="en-AU" sz="2400" dirty="0" smtClean="0"/>
              <a:t>Many examples of quality programs – local successes</a:t>
            </a:r>
          </a:p>
          <a:p>
            <a:r>
              <a:rPr lang="en-AU" sz="2400" dirty="0" smtClean="0"/>
              <a:t>Diversity, innovation</a:t>
            </a:r>
          </a:p>
          <a:p>
            <a:r>
              <a:rPr lang="en-AU" sz="2400" dirty="0" smtClean="0"/>
              <a:t>Leadership matters</a:t>
            </a:r>
          </a:p>
          <a:p>
            <a:r>
              <a:rPr lang="en-AU" sz="2400" dirty="0" smtClean="0"/>
              <a:t>Strong partnerships essential</a:t>
            </a:r>
          </a:p>
          <a:p>
            <a:r>
              <a:rPr lang="en-AU" sz="2400" dirty="0" smtClean="0"/>
              <a:t>Service capacity is building incrementally</a:t>
            </a:r>
          </a:p>
          <a:p>
            <a:r>
              <a:rPr lang="en-AU" sz="2400" dirty="0" smtClean="0"/>
              <a:t>Need for </a:t>
            </a:r>
          </a:p>
          <a:p>
            <a:pPr lvl="1"/>
            <a:r>
              <a:rPr lang="en-AU" sz="2400" dirty="0" smtClean="0"/>
              <a:t>workforce reform, development &amp; support</a:t>
            </a:r>
          </a:p>
          <a:p>
            <a:pPr lvl="1"/>
            <a:r>
              <a:rPr lang="en-AU" sz="2400" dirty="0" smtClean="0"/>
              <a:t>robust logic models – impact pathways, appropriate indicators</a:t>
            </a:r>
          </a:p>
          <a:p>
            <a:pPr lvl="1"/>
            <a:r>
              <a:rPr lang="en-AU" sz="2400" dirty="0" smtClean="0"/>
              <a:t>advocacy with mainstream, cultural competence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355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1_Office Theme</vt:lpstr>
      <vt:lpstr>Australasian Evaluation Society Conference 2011</vt:lpstr>
      <vt:lpstr>Introduction</vt:lpstr>
      <vt:lpstr>Context</vt:lpstr>
      <vt:lpstr>Case studies</vt:lpstr>
      <vt:lpstr>Aboriginal workers – the vital links</vt:lpstr>
      <vt:lpstr>Evaluation challenges/opportunities</vt:lpstr>
      <vt:lpstr>Approaches</vt:lpstr>
      <vt:lpstr>Levels of influence</vt:lpstr>
      <vt:lpstr>Overall comments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Margie</dc:creator>
  <cp:lastModifiedBy>system administrator</cp:lastModifiedBy>
  <cp:revision>39</cp:revision>
  <dcterms:created xsi:type="dcterms:W3CDTF">2010-05-14T04:59:52Z</dcterms:created>
  <dcterms:modified xsi:type="dcterms:W3CDTF">2011-09-02T00:05:53Z</dcterms:modified>
</cp:coreProperties>
</file>